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sldIdLst>
    <p:sldId id="256" r:id="rId2"/>
    <p:sldId id="257" r:id="rId3"/>
    <p:sldId id="1149" r:id="rId4"/>
    <p:sldId id="1150" r:id="rId5"/>
    <p:sldId id="261" r:id="rId6"/>
    <p:sldId id="262" r:id="rId7"/>
    <p:sldId id="260" r:id="rId8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2" y="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60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35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38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2340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006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299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197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933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77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130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2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58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98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106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518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5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53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1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943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7"/>
          <p:cNvSpPr/>
          <p:nvPr/>
        </p:nvSpPr>
        <p:spPr>
          <a:xfrm>
            <a:off x="191153" y="1112865"/>
            <a:ext cx="5321125" cy="1051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 14683 Tipo 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Transparentna –  Przetwarzalna – Wielokrotnego użytku  –  Nie zaparowuje okularów   –   Można ją myć</a:t>
            </a:r>
            <a:endParaRPr lang="pl-PL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CasellaDiTesto 6"/>
          <p:cNvSpPr txBox="1"/>
          <p:nvPr/>
        </p:nvSpPr>
        <p:spPr>
          <a:xfrm>
            <a:off x="191153" y="2287121"/>
            <a:ext cx="76264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WPROWADZENIE</a:t>
            </a:r>
            <a:r>
              <a:rPr lang="it-IT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Podstawową funkcją maseczki jest ochrona osoby, która ją zakłada. „La </a:t>
            </a:r>
            <a:r>
              <a:rPr lang="pl-PL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Mascherina</a:t>
            </a: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jest skonstruowana w taki sposób, aby tworzyć fizyczną barierę przed nosem i ustami, przenosząc do tyłu punkt poboru powietrza, którym oddychamy. Chociaż nie jest to wyrób medyczny został </a:t>
            </a:r>
            <a:r>
              <a:rPr lang="pl-PL" sz="12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pozytywnym wynikiem,</a:t>
            </a: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poddany testom biokompatybilności wymaganym dla tego typu produktów w ramach zharmonizowanych norm EN ISO 10993-10 i EN ISO 10993-5, mających na celu w szczególności sprawdzenie możliwości wywoływania podrażnień i uczuleń, aby upewnić się, że nie zaszkodzi osobie, która ją będzie nosić. Cechy maseczki:</a:t>
            </a:r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sellaDiTesto 12"/>
          <p:cNvSpPr txBox="1"/>
          <p:nvPr/>
        </p:nvSpPr>
        <p:spPr>
          <a:xfrm>
            <a:off x="181105" y="4351827"/>
            <a:ext cx="11860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Została wykonana z materiału spożywczego PET, uznawanego za bezpieczny, nietoksyczny, wytrzymały, giętki oraz nadający się w 100% do recyklingu.</a:t>
            </a:r>
          </a:p>
          <a:p>
            <a:pPr marL="228600" lvl="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przezroczyste powierzchnie, dzięki którym można zidentyfikować twarz bez konieczności ściągania jej. Jest to duże ułatwienie podczas różnych kontroli bezpieczeństwa (np. lotniska, punkty kontrolne, itd.)</a:t>
            </a:r>
          </a:p>
          <a:p>
            <a:pPr marL="228600" lvl="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Przezroczystość produktu jest ważnym elementem dla osób niesłyszących czy niedosłyszących, gdyż pozwala na bezproblemową komunikację (czytanie z ruchu warg) bez konieczności ściągnięcia maseczki.</a:t>
            </a:r>
          </a:p>
          <a:p>
            <a:pPr marL="228600" lvl="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Kolejnym pozytywnym aspektem, jaki daje przezroczysta maska, jest możliwość natychmiastowej identyfikacji osoby z przeziębieniem czy inną dolegliwością wiążącą się ze znaczną emisją płynów z ust lub nosa. Informuje nas o tym zabrudzona od wewnątrz maseczka.</a:t>
            </a: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71058" y="167328"/>
            <a:ext cx="7442720" cy="9998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b="1" i="1" smtClean="0">
                <a:solidFill>
                  <a:srgbClr val="FF6600"/>
                </a:solidFill>
              </a:rPr>
              <a:t>LA MASCHERINA</a:t>
            </a:r>
            <a:endParaRPr lang="it-IT" b="1" i="1" dirty="0">
              <a:solidFill>
                <a:srgbClr val="FF6600"/>
              </a:solidFill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6293617" y="260677"/>
            <a:ext cx="5705551" cy="4179864"/>
            <a:chOff x="6293617" y="260677"/>
            <a:chExt cx="5705551" cy="4179864"/>
          </a:xfrm>
        </p:grpSpPr>
        <p:pic>
          <p:nvPicPr>
            <p:cNvPr id="24" name="image9.png"/>
            <p:cNvPicPr/>
            <p:nvPr/>
          </p:nvPicPr>
          <p:blipFill>
            <a:blip r:embed="rId2"/>
            <a:srcRect l="57662" t="25185" r="10210" b="34548"/>
            <a:stretch>
              <a:fillRect/>
            </a:stretch>
          </p:blipFill>
          <p:spPr>
            <a:xfrm>
              <a:off x="6293617" y="1399270"/>
              <a:ext cx="1193678" cy="78158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5" name="image5.png"/>
            <p:cNvPicPr/>
            <p:nvPr/>
          </p:nvPicPr>
          <p:blipFill>
            <a:blip r:embed="rId3"/>
            <a:srcRect l="69384" t="25610" r="18268" b="49042"/>
            <a:stretch>
              <a:fillRect/>
            </a:stretch>
          </p:blipFill>
          <p:spPr>
            <a:xfrm>
              <a:off x="10434528" y="3590276"/>
              <a:ext cx="717550" cy="828675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grpSp>
          <p:nvGrpSpPr>
            <p:cNvPr id="26" name="Grupa 1"/>
            <p:cNvGrpSpPr/>
            <p:nvPr/>
          </p:nvGrpSpPr>
          <p:grpSpPr>
            <a:xfrm>
              <a:off x="11246693" y="3602341"/>
              <a:ext cx="752475" cy="838200"/>
              <a:chOff x="0" y="0"/>
              <a:chExt cx="752475" cy="838200"/>
            </a:xfrm>
          </p:grpSpPr>
          <p:pic>
            <p:nvPicPr>
              <p:cNvPr id="28" name="Immagine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/>
              </a:blip>
              <a:srcRect l="62802" t="23519" r="26197" b="61875"/>
              <a:stretch/>
            </p:blipFill>
            <p:spPr bwMode="auto">
              <a:xfrm>
                <a:off x="0" y="409575"/>
                <a:ext cx="752475" cy="428625"/>
              </a:xfrm>
              <a:prstGeom prst="rect">
                <a:avLst/>
              </a:prstGeom>
              <a:ln w="12700">
                <a:solidFill>
                  <a:sysClr val="windowText" lastClr="000000"/>
                </a:solidFill>
              </a:ln>
              <a:extLst/>
            </p:spPr>
          </p:pic>
          <p:pic>
            <p:nvPicPr>
              <p:cNvPr id="29" name="Immagine 28"/>
              <p:cNvPicPr>
                <a:picLocks noChangeAspect="1"/>
              </p:cNvPicPr>
              <p:nvPr/>
            </p:nvPicPr>
            <p:blipFill rotWithShape="1">
              <a:blip r:embed="rId5" cstate="print">
                <a:extLst/>
              </a:blip>
              <a:srcRect l="81879" t="42086" r="7538" b="43802"/>
              <a:stretch/>
            </p:blipFill>
            <p:spPr bwMode="auto">
              <a:xfrm>
                <a:off x="0" y="0"/>
                <a:ext cx="752475" cy="409575"/>
              </a:xfrm>
              <a:prstGeom prst="rect">
                <a:avLst/>
              </a:prstGeom>
              <a:ln w="12700">
                <a:solidFill>
                  <a:sysClr val="windowText" lastClr="000000"/>
                </a:solidFill>
              </a:ln>
              <a:extLst/>
            </p:spPr>
          </p:pic>
        </p:grpSp>
        <p:pic>
          <p:nvPicPr>
            <p:cNvPr id="27" name="Immagine 26"/>
            <p:cNvPicPr>
              <a:picLocks noChangeAspect="1"/>
            </p:cNvPicPr>
            <p:nvPr/>
          </p:nvPicPr>
          <p:blipFill rotWithShape="1">
            <a:blip r:embed="rId6"/>
            <a:srcRect l="29167" t="23374" r="27777" b="14074"/>
            <a:stretch/>
          </p:blipFill>
          <p:spPr>
            <a:xfrm>
              <a:off x="7865346" y="260677"/>
              <a:ext cx="4133822" cy="3127912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7891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4" t="3483" r="20539" b="-372"/>
          <a:stretch/>
        </p:blipFill>
        <p:spPr>
          <a:xfrm>
            <a:off x="6880370" y="172718"/>
            <a:ext cx="2113999" cy="2197947"/>
          </a:xfrm>
          <a:prstGeom prst="rect">
            <a:avLst/>
          </a:prstGeom>
          <a:noFill/>
          <a:ln w="15875">
            <a:solidFill>
              <a:srgbClr val="FF66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0" t="428" r="20948" b="426"/>
          <a:stretch/>
        </p:blipFill>
        <p:spPr>
          <a:xfrm>
            <a:off x="9177990" y="173986"/>
            <a:ext cx="2936085" cy="2196679"/>
          </a:xfrm>
          <a:prstGeom prst="rect">
            <a:avLst/>
          </a:prstGeom>
          <a:ln w="15875">
            <a:solidFill>
              <a:srgbClr val="FF6600"/>
            </a:solidFill>
          </a:ln>
        </p:spPr>
      </p:pic>
      <p:grpSp>
        <p:nvGrpSpPr>
          <p:cNvPr id="27" name="Gruppo 26"/>
          <p:cNvGrpSpPr/>
          <p:nvPr/>
        </p:nvGrpSpPr>
        <p:grpSpPr>
          <a:xfrm>
            <a:off x="6880370" y="2547213"/>
            <a:ext cx="5233705" cy="4113167"/>
            <a:chOff x="6880370" y="2547213"/>
            <a:chExt cx="5233705" cy="4113167"/>
          </a:xfrm>
        </p:grpSpPr>
        <p:grpSp>
          <p:nvGrpSpPr>
            <p:cNvPr id="14" name="Gruppo 13"/>
            <p:cNvGrpSpPr/>
            <p:nvPr/>
          </p:nvGrpSpPr>
          <p:grpSpPr>
            <a:xfrm>
              <a:off x="6880370" y="2547213"/>
              <a:ext cx="5233705" cy="4113167"/>
              <a:chOff x="3241113" y="2935944"/>
              <a:chExt cx="5153382" cy="3741490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05" t="1494" r="18979" b="-20"/>
              <a:stretch/>
            </p:blipFill>
            <p:spPr>
              <a:xfrm>
                <a:off x="3241113" y="2935944"/>
                <a:ext cx="5153382" cy="3741490"/>
              </a:xfrm>
              <a:prstGeom prst="rect">
                <a:avLst/>
              </a:prstGeom>
              <a:ln w="15875">
                <a:solidFill>
                  <a:srgbClr val="FF6600"/>
                </a:solidFill>
              </a:ln>
            </p:spPr>
          </p:pic>
          <p:sp>
            <p:nvSpPr>
              <p:cNvPr id="12" name="Freccia a destra con strisce 11"/>
              <p:cNvSpPr/>
              <p:nvPr/>
            </p:nvSpPr>
            <p:spPr>
              <a:xfrm rot="13357246">
                <a:off x="4401872" y="4281076"/>
                <a:ext cx="800784" cy="352987"/>
              </a:xfrm>
              <a:prstGeom prst="stripedRightArrow">
                <a:avLst/>
              </a:prstGeom>
              <a:gradFill>
                <a:gsLst>
                  <a:gs pos="0">
                    <a:srgbClr val="FF66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5875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Freccia circolare a destra 19"/>
              <p:cNvSpPr/>
              <p:nvPr/>
            </p:nvSpPr>
            <p:spPr>
              <a:xfrm flipH="1">
                <a:off x="6728840" y="4920203"/>
                <a:ext cx="601907" cy="536896"/>
              </a:xfrm>
              <a:prstGeom prst="curvedRightArrow">
                <a:avLst>
                  <a:gd name="adj1" fmla="val 28520"/>
                  <a:gd name="adj2" fmla="val 50000"/>
                  <a:gd name="adj3" fmla="val 28476"/>
                </a:avLst>
              </a:prstGeom>
              <a:solidFill>
                <a:srgbClr val="00B0F0"/>
              </a:solidFill>
              <a:ln w="15875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ccia circolare a destra 24"/>
              <p:cNvSpPr/>
              <p:nvPr/>
            </p:nvSpPr>
            <p:spPr>
              <a:xfrm>
                <a:off x="4533201" y="4924222"/>
                <a:ext cx="616308" cy="536896"/>
              </a:xfrm>
              <a:prstGeom prst="curvedRightArrow">
                <a:avLst>
                  <a:gd name="adj1" fmla="val 28520"/>
                  <a:gd name="adj2" fmla="val 50000"/>
                  <a:gd name="adj3" fmla="val 28476"/>
                </a:avLst>
              </a:prstGeom>
              <a:solidFill>
                <a:srgbClr val="00B0F0"/>
              </a:solidFill>
              <a:ln w="15875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sp>
          <p:nvSpPr>
            <p:cNvPr id="26" name="Freccia a destra con strisce 25"/>
            <p:cNvSpPr/>
            <p:nvPr/>
          </p:nvSpPr>
          <p:spPr>
            <a:xfrm rot="19376991">
              <a:off x="10356862" y="4131827"/>
              <a:ext cx="806753" cy="364569"/>
            </a:xfrm>
            <a:prstGeom prst="stripedRightArrow">
              <a:avLst/>
            </a:prstGeom>
            <a:gradFill>
              <a:gsLst>
                <a:gs pos="0">
                  <a:srgbClr val="FF66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asellaDiTesto 14"/>
          <p:cNvSpPr txBox="1"/>
          <p:nvPr/>
        </p:nvSpPr>
        <p:spPr>
          <a:xfrm>
            <a:off x="258354" y="87907"/>
            <a:ext cx="6438363" cy="622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>
              <a:lnSpc>
                <a:spcPct val="150000"/>
              </a:lnSpc>
            </a:pP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Produkt ten jak i materiał PET z którego został wykonany, nie sprzyja powstawaniu zmian skórnych. Maska przeszła z pozytywnym wynikiem test biokompatybilności wymagany dla tego typu produktów w ramach zharmonizowanych norm EN ISO 10993-10 oraz EN ISO 10993-5, mających na celu w szczególności sprawdzenie możliwości wywoływania podrażnień i uczuleń, aby upewnić się, że nie zaszkodzi osobie, która ją będzie nosić. Przeprowadzono następujące testy:</a:t>
            </a:r>
          </a:p>
          <a:p>
            <a:pPr marL="179388" indent="-179388" algn="just">
              <a:lnSpc>
                <a:spcPct val="150000"/>
              </a:lnSpc>
              <a:buFont typeface="+mj-lt"/>
              <a:buAutoNum type="arabicPeriod"/>
            </a:pPr>
            <a:endParaRPr lang="pl-PL" sz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828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10993-5:2009      “Testy cytotoksyczności in vitro”                                      Test nr. 4779-20en</a:t>
            </a:r>
          </a:p>
          <a:p>
            <a:pPr marL="447675" indent="-26828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10993-12: 2012   “Przygotowanie próbki i materiały odniesienia”            Test nr. 4779-20en</a:t>
            </a:r>
          </a:p>
          <a:p>
            <a:pPr marL="447675" indent="-26828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 EN ISO 10993 10:2013   “Test podrażnienia i uczulenia skóry”                 Test nr.     20/3988</a:t>
            </a:r>
          </a:p>
          <a:p>
            <a:pPr marL="179388" indent="-179388" algn="just"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Jednakże osobom cierpiącym </a:t>
            </a:r>
            <a:r>
              <a:rPr lang="pl-PL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jakiekolwiek problemy dermatologiczne, podrażnienia skóry lub inne alergie skórne</a:t>
            </a: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zaleca się skonsultowanie ze specjalistą w celu ustalenia ewentualnych niezgodności.</a:t>
            </a:r>
          </a:p>
          <a:p>
            <a:pPr marL="179388" indent="-179388" algn="just">
              <a:lnSpc>
                <a:spcPct val="150000"/>
              </a:lnSpc>
            </a:pPr>
            <a:endParaRPr lang="pl-PL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algn="just">
              <a:lnSpc>
                <a:spcPct val="150000"/>
              </a:lnSpc>
              <a:buAutoNum type="arabicPeriod" startAt="6"/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Budowa maseczki ogranicza rozprzestrzenianie się płynów z przodu jak i z boków maseczki, które są częściowo zamknięte. Emiter wprowadzanego niefiltrowanego powietrza znajdujący się w dolnej, tylnej części maseczki znacznie zmniejsza możliwość wnikania niepożądanych substancji lub płynów pod maseczkę. Zimne powietrze jest wdychane przez dwa dolne tylne kanały, a wydychane ogrzane powietrze przemieszcza się do górnej części maski i wypływa przez górne tylne kanały. Wydychane powietrze, które unosi się w górę dzięki wymuszonemu wypływowi dwutlenku węgla (CO2), umożliwia swobodne oddychanie.</a:t>
            </a:r>
          </a:p>
          <a:p>
            <a:pPr marL="228600" indent="-228600" algn="just">
              <a:lnSpc>
                <a:spcPct val="150000"/>
              </a:lnSpc>
              <a:buAutoNum type="arabicPeriod" startAt="6"/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Czyszczenie jest możliwe przy użyciu zwykłej wody do 60°C lub z dodatkiem detergentów odpowiednich dla skóry. Wybieraj jednak produkty nierysujące powierzchni maski.</a:t>
            </a:r>
          </a:p>
        </p:txBody>
      </p:sp>
    </p:spTree>
    <p:extLst>
      <p:ext uri="{BB962C8B-B14F-4D97-AF65-F5344CB8AC3E}">
        <p14:creationId xmlns:p14="http://schemas.microsoft.com/office/powerpoint/2010/main" val="41360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14660180" y="997743"/>
            <a:ext cx="536713" cy="218661"/>
          </a:xfrm>
          <a:prstGeom prst="roundRect">
            <a:avLst/>
          </a:prstGeom>
          <a:noFill/>
          <a:ln w="22225">
            <a:solidFill>
              <a:srgbClr val="FF6600"/>
            </a:solidFill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1"/>
          <p:cNvSpPr txBox="1"/>
          <p:nvPr/>
        </p:nvSpPr>
        <p:spPr>
          <a:xfrm>
            <a:off x="258354" y="158006"/>
            <a:ext cx="6438363" cy="564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Font typeface="+mj-lt"/>
              <a:buAutoNum type="arabicPeriod" startAt="8"/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Dzięki temu, że zbiornik na przodzie maski nie jest przyciśnięty do twarzy tak jak w przypadku zwykłych, tekstylnych maseczek, sprzyja wymianie gazowej pomiędzy świeżym powietrzem napływającym od dołu a wydychanym powietrzem wypływającym z górnych kanałów. Zbiornik                       ten                   powoduje, że mamy poczucie większego dopływu świeżego powietrza.</a:t>
            </a:r>
          </a:p>
          <a:p>
            <a:pPr marL="228600" indent="-228600" algn="just">
              <a:lnSpc>
                <a:spcPct val="150000"/>
              </a:lnSpc>
              <a:buFont typeface="+mj-lt"/>
              <a:buAutoNum type="arabicPeriod" startAt="8"/>
            </a:pPr>
            <a:endParaRPr lang="pl-PL" sz="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algn="just">
              <a:lnSpc>
                <a:spcPct val="150000"/>
              </a:lnSpc>
              <a:buFont typeface="+mj-lt"/>
              <a:buAutoNum type="arabicPeriod" startAt="8"/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Dzięki  zjawisku dekompresji opisanym w poprzednich punktach, powietrze z dwutlenkiem węgla wydmuchiwane w dół zbiornika z czystym powietrzem, kierowane jest do górnych kanałów bocznych ograniczając tworzenie się pary wodnej w górnej części maseczki. Ogranicza to do minimum zaparowywanie okularów, nawet przy wykonywaniu głębszych wydechów.</a:t>
            </a:r>
          </a:p>
          <a:p>
            <a:pPr marL="228600" indent="-228600" algn="just">
              <a:lnSpc>
                <a:spcPct val="150000"/>
              </a:lnSpc>
              <a:buFont typeface="+mj-lt"/>
              <a:buAutoNum type="arabicPeriod" startAt="8"/>
            </a:pPr>
            <a:endParaRPr lang="pl-PL" sz="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just">
              <a:lnSpc>
                <a:spcPct val="150000"/>
              </a:lnSpc>
              <a:buFont typeface="+mj-lt"/>
              <a:buAutoNum type="arabicPeriod" startAt="10"/>
            </a:pP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Wykonanie maseczki z materiału PET, który jest wykorzystywany do produkcji plastikowych butelek do napojów lub do pojemników na żywność sprawia, że maseczka jest też giętka i może być zginana do pewnych granic nie powodując jej uszkodzenia. Maseczkę można złożyć na pół wzdłuż </a:t>
            </a:r>
            <a:r>
              <a:rPr lang="pl-PL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linii </a:t>
            </a: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nosa, po czym schować do torebki czy do kieszeni.</a:t>
            </a:r>
          </a:p>
          <a:p>
            <a:pPr lvl="0" algn="just">
              <a:lnSpc>
                <a:spcPct val="150000"/>
              </a:lnSpc>
            </a:pPr>
            <a:endParaRPr lang="pl-PL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algn="just">
              <a:lnSpc>
                <a:spcPct val="150000"/>
              </a:lnSpc>
              <a:buFont typeface="+mj-lt"/>
              <a:buAutoNum type="arabicPeriod" startAt="11"/>
            </a:pPr>
            <a:r>
              <a:rPr lang="pl-PL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Maseczkę można nosić na kilka sposobów. W zależności od potrzeby możemy ją mocować do twarzy jedną gumką, którą przeciągniemy z tyłu wokół głowy lub założyć dwie gumki za uszy (to rozwiązanie z pewnością nie uszkodzi ułożonej fryzury). W obu wersjach można wybrać jeden z trzech poziomów na którym umieścimy gumki. Napięcie gumek regulujemy stoperami. To rozwiązanie sprawi, że maska będzie przylegać do twarzy w sposób komfortowy.</a:t>
            </a:r>
          </a:p>
          <a:p>
            <a:pPr marL="228600" lvl="0" indent="-228600" algn="just">
              <a:lnSpc>
                <a:spcPct val="150000"/>
              </a:lnSpc>
              <a:buFont typeface="+mj-lt"/>
              <a:buAutoNum type="arabicPeriod" startAt="11"/>
            </a:pPr>
            <a:endParaRPr lang="pl-PL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862711" y="285006"/>
            <a:ext cx="11225825" cy="6498150"/>
            <a:chOff x="862711" y="285006"/>
            <a:chExt cx="11225825" cy="6498150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 rotWithShape="1">
            <a:blip r:embed="rId2"/>
            <a:srcRect l="6573" t="28765" r="54758" b="22282"/>
            <a:stretch/>
          </p:blipFill>
          <p:spPr>
            <a:xfrm>
              <a:off x="6834013" y="285006"/>
              <a:ext cx="5254523" cy="3133725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sp useBgFill="1">
          <p:nvSpPr>
            <p:cNvPr id="40" name="Rettangolo arrotondato 39"/>
            <p:cNvSpPr/>
            <p:nvPr/>
          </p:nvSpPr>
          <p:spPr>
            <a:xfrm>
              <a:off x="7784983" y="1216404"/>
              <a:ext cx="3212984" cy="1501629"/>
            </a:xfrm>
            <a:prstGeom prst="roundRect">
              <a:avLst/>
            </a:prstGeom>
            <a:ln w="50800">
              <a:solidFill>
                <a:srgbClr val="FF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 useBgFill="1">
          <p:nvSpPr>
            <p:cNvPr id="41" name="Rettangolo arrotondato 40"/>
            <p:cNvSpPr/>
            <p:nvPr/>
          </p:nvSpPr>
          <p:spPr>
            <a:xfrm>
              <a:off x="862711" y="1055934"/>
              <a:ext cx="520816" cy="294344"/>
            </a:xfrm>
            <a:prstGeom prst="roundRect">
              <a:avLst/>
            </a:prstGeom>
            <a:ln w="19050">
              <a:solidFill>
                <a:srgbClr val="FF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9" name="Gruppo 28"/>
            <p:cNvGrpSpPr/>
            <p:nvPr/>
          </p:nvGrpSpPr>
          <p:grpSpPr>
            <a:xfrm>
              <a:off x="6834012" y="3649431"/>
              <a:ext cx="5254523" cy="3133725"/>
              <a:chOff x="2402541" y="672353"/>
              <a:chExt cx="4997454" cy="3424518"/>
            </a:xfrm>
          </p:grpSpPr>
          <p:pic>
            <p:nvPicPr>
              <p:cNvPr id="31" name="Immagine 30"/>
              <p:cNvPicPr>
                <a:picLocks noChangeAspect="1"/>
              </p:cNvPicPr>
              <p:nvPr/>
            </p:nvPicPr>
            <p:blipFill rotWithShape="1">
              <a:blip r:embed="rId3"/>
              <a:srcRect l="16875" t="17572" r="13546" b="10416"/>
              <a:stretch/>
            </p:blipFill>
            <p:spPr>
              <a:xfrm>
                <a:off x="2402541" y="672353"/>
                <a:ext cx="4997454" cy="3424518"/>
              </a:xfrm>
              <a:prstGeom prst="rect">
                <a:avLst/>
              </a:prstGeom>
              <a:ln w="12700">
                <a:solidFill>
                  <a:srgbClr val="FF6600"/>
                </a:solidFill>
              </a:ln>
            </p:spPr>
          </p:pic>
          <p:sp>
            <p:nvSpPr>
              <p:cNvPr id="32" name="Ovale 31"/>
              <p:cNvSpPr/>
              <p:nvPr/>
            </p:nvSpPr>
            <p:spPr>
              <a:xfrm>
                <a:off x="3638076" y="2228731"/>
                <a:ext cx="102494" cy="98682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Ovale 32"/>
              <p:cNvSpPr/>
              <p:nvPr/>
            </p:nvSpPr>
            <p:spPr>
              <a:xfrm rot="19441438">
                <a:off x="5944686" y="1442258"/>
                <a:ext cx="106405" cy="98491"/>
              </a:xfrm>
              <a:prstGeom prst="ellipse">
                <a:avLst/>
              </a:prstGeom>
              <a:solidFill>
                <a:schemeClr val="tx1">
                  <a:lumMod val="85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Ovale 33"/>
              <p:cNvSpPr/>
              <p:nvPr/>
            </p:nvSpPr>
            <p:spPr>
              <a:xfrm>
                <a:off x="4437485" y="3531648"/>
                <a:ext cx="102494" cy="98682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Ovale 34"/>
              <p:cNvSpPr/>
              <p:nvPr/>
            </p:nvSpPr>
            <p:spPr>
              <a:xfrm rot="13866278">
                <a:off x="5888841" y="2979406"/>
                <a:ext cx="90841" cy="93619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Figura a mano libera 35"/>
              <p:cNvSpPr/>
              <p:nvPr/>
            </p:nvSpPr>
            <p:spPr>
              <a:xfrm>
                <a:off x="2800195" y="2072068"/>
                <a:ext cx="1696368" cy="1626832"/>
              </a:xfrm>
              <a:custGeom>
                <a:avLst/>
                <a:gdLst>
                  <a:gd name="connsiteX0" fmla="*/ 2146295 w 4127495"/>
                  <a:gd name="connsiteY0" fmla="*/ 420982 h 3362733"/>
                  <a:gd name="connsiteX1" fmla="*/ 200954 w 4127495"/>
                  <a:gd name="connsiteY1" fmla="*/ 223759 h 3362733"/>
                  <a:gd name="connsiteX2" fmla="*/ 505754 w 4127495"/>
                  <a:gd name="connsiteY2" fmla="*/ 3146253 h 3362733"/>
                  <a:gd name="connsiteX3" fmla="*/ 4127495 w 4127495"/>
                  <a:gd name="connsiteY3" fmla="*/ 3146253 h 3362733"/>
                  <a:gd name="connsiteX4" fmla="*/ 4127495 w 4127495"/>
                  <a:gd name="connsiteY4" fmla="*/ 3146253 h 336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7495" h="3362733">
                    <a:moveTo>
                      <a:pt x="2146295" y="420982"/>
                    </a:moveTo>
                    <a:cubicBezTo>
                      <a:pt x="1310336" y="95264"/>
                      <a:pt x="474377" y="-230453"/>
                      <a:pt x="200954" y="223759"/>
                    </a:cubicBezTo>
                    <a:cubicBezTo>
                      <a:pt x="-72469" y="677971"/>
                      <a:pt x="-148669" y="2659171"/>
                      <a:pt x="505754" y="3146253"/>
                    </a:cubicBezTo>
                    <a:cubicBezTo>
                      <a:pt x="1160177" y="3633335"/>
                      <a:pt x="4127495" y="3146253"/>
                      <a:pt x="4127495" y="3146253"/>
                    </a:cubicBezTo>
                    <a:lnTo>
                      <a:pt x="4127495" y="3146253"/>
                    </a:lnTo>
                  </a:path>
                </a:pathLst>
              </a:custGeom>
              <a:noFill/>
              <a:ln w="41275">
                <a:solidFill>
                  <a:srgbClr val="FF66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Figura a mano libera 36"/>
              <p:cNvSpPr/>
              <p:nvPr/>
            </p:nvSpPr>
            <p:spPr>
              <a:xfrm>
                <a:off x="5929803" y="1697015"/>
                <a:ext cx="1172312" cy="1333350"/>
              </a:xfrm>
              <a:custGeom>
                <a:avLst/>
                <a:gdLst>
                  <a:gd name="connsiteX0" fmla="*/ 0 w 2852396"/>
                  <a:gd name="connsiteY0" fmla="*/ 2756092 h 2756092"/>
                  <a:gd name="connsiteX1" fmla="*/ 2716306 w 2852396"/>
                  <a:gd name="connsiteY1" fmla="*/ 2200280 h 2756092"/>
                  <a:gd name="connsiteX2" fmla="*/ 2250141 w 2852396"/>
                  <a:gd name="connsiteY2" fmla="*/ 30822 h 2756092"/>
                  <a:gd name="connsiteX3" fmla="*/ 555812 w 2852396"/>
                  <a:gd name="connsiteY3" fmla="*/ 864539 h 2756092"/>
                  <a:gd name="connsiteX4" fmla="*/ 555812 w 2852396"/>
                  <a:gd name="connsiteY4" fmla="*/ 864539 h 275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2396" h="2756092">
                    <a:moveTo>
                      <a:pt x="0" y="2756092"/>
                    </a:moveTo>
                    <a:cubicBezTo>
                      <a:pt x="1170641" y="2705292"/>
                      <a:pt x="2341283" y="2654492"/>
                      <a:pt x="2716306" y="2200280"/>
                    </a:cubicBezTo>
                    <a:cubicBezTo>
                      <a:pt x="3091329" y="1746068"/>
                      <a:pt x="2610223" y="253445"/>
                      <a:pt x="2250141" y="30822"/>
                    </a:cubicBezTo>
                    <a:cubicBezTo>
                      <a:pt x="1890059" y="-191802"/>
                      <a:pt x="555812" y="864539"/>
                      <a:pt x="555812" y="864539"/>
                    </a:cubicBezTo>
                    <a:lnTo>
                      <a:pt x="555812" y="864539"/>
                    </a:lnTo>
                  </a:path>
                </a:pathLst>
              </a:custGeom>
              <a:noFill/>
              <a:ln w="41275">
                <a:solidFill>
                  <a:srgbClr val="0000FF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Figura a mano libera 37"/>
              <p:cNvSpPr/>
              <p:nvPr/>
            </p:nvSpPr>
            <p:spPr>
              <a:xfrm>
                <a:off x="2940708" y="2153669"/>
                <a:ext cx="877921" cy="1069285"/>
              </a:xfrm>
              <a:custGeom>
                <a:avLst/>
                <a:gdLst>
                  <a:gd name="connsiteX0" fmla="*/ 1804408 w 2136102"/>
                  <a:gd name="connsiteY0" fmla="*/ 243345 h 2210258"/>
                  <a:gd name="connsiteX1" fmla="*/ 316267 w 2136102"/>
                  <a:gd name="connsiteY1" fmla="*/ 162662 h 2210258"/>
                  <a:gd name="connsiteX2" fmla="*/ 154902 w 2136102"/>
                  <a:gd name="connsiteY2" fmla="*/ 2108003 h 2210258"/>
                  <a:gd name="connsiteX3" fmla="*/ 2136102 w 2136102"/>
                  <a:gd name="connsiteY3" fmla="*/ 1955603 h 2210258"/>
                  <a:gd name="connsiteX4" fmla="*/ 2136102 w 2136102"/>
                  <a:gd name="connsiteY4" fmla="*/ 1955603 h 221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6102" h="2210258">
                    <a:moveTo>
                      <a:pt x="1804408" y="243345"/>
                    </a:moveTo>
                    <a:cubicBezTo>
                      <a:pt x="1197796" y="47615"/>
                      <a:pt x="591185" y="-148114"/>
                      <a:pt x="316267" y="162662"/>
                    </a:cubicBezTo>
                    <a:cubicBezTo>
                      <a:pt x="41349" y="473438"/>
                      <a:pt x="-148404" y="1809180"/>
                      <a:pt x="154902" y="2108003"/>
                    </a:cubicBezTo>
                    <a:cubicBezTo>
                      <a:pt x="458208" y="2406827"/>
                      <a:pt x="2136102" y="1955603"/>
                      <a:pt x="2136102" y="1955603"/>
                    </a:cubicBezTo>
                    <a:lnTo>
                      <a:pt x="2136102" y="1955603"/>
                    </a:lnTo>
                  </a:path>
                </a:pathLst>
              </a:custGeom>
              <a:noFill/>
              <a:ln w="41275">
                <a:solidFill>
                  <a:srgbClr val="00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30" name="Immagine 29"/>
            <p:cNvPicPr>
              <a:picLocks noChangeAspect="1"/>
            </p:cNvPicPr>
            <p:nvPr/>
          </p:nvPicPr>
          <p:blipFill rotWithShape="1">
            <a:blip r:embed="rId4"/>
            <a:srcRect l="44338" t="32288" r="40368" b="31765"/>
            <a:stretch/>
          </p:blipFill>
          <p:spPr>
            <a:xfrm>
              <a:off x="10954687" y="2774008"/>
              <a:ext cx="1133848" cy="1499078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3319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465019" y="170158"/>
            <a:ext cx="11255121" cy="6518620"/>
            <a:chOff x="465019" y="170158"/>
            <a:chExt cx="11255121" cy="6518620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2"/>
            <a:srcRect l="33796" t="7407" r="33797" b="6338"/>
            <a:stretch/>
          </p:blipFill>
          <p:spPr>
            <a:xfrm>
              <a:off x="9565656" y="3511817"/>
              <a:ext cx="2154484" cy="3176961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3"/>
            <a:srcRect l="13611" t="7243" r="33981" b="5844"/>
            <a:stretch/>
          </p:blipFill>
          <p:spPr>
            <a:xfrm>
              <a:off x="6314746" y="4200966"/>
              <a:ext cx="2666859" cy="2487812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4"/>
            <a:srcRect l="33889" t="7407" r="33796" b="6008"/>
            <a:stretch/>
          </p:blipFill>
          <p:spPr>
            <a:xfrm>
              <a:off x="465019" y="181280"/>
              <a:ext cx="2167565" cy="3154716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5"/>
            <a:srcRect l="33796" t="16050" r="36473" b="6008"/>
            <a:stretch/>
          </p:blipFill>
          <p:spPr>
            <a:xfrm>
              <a:off x="9565656" y="170158"/>
              <a:ext cx="2154484" cy="3176961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6"/>
            <a:srcRect l="13426" t="7572" r="36944" b="5844"/>
            <a:stretch/>
          </p:blipFill>
          <p:spPr>
            <a:xfrm>
              <a:off x="3197032" y="4200966"/>
              <a:ext cx="2640258" cy="2487812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7"/>
            <a:srcRect l="13426" t="7407" r="13611" b="5844"/>
            <a:stretch/>
          </p:blipFill>
          <p:spPr>
            <a:xfrm>
              <a:off x="3206048" y="170159"/>
              <a:ext cx="5754773" cy="3848686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8"/>
            <a:srcRect l="33611" t="7395" r="33611" b="6173"/>
            <a:stretch/>
          </p:blipFill>
          <p:spPr>
            <a:xfrm>
              <a:off x="465020" y="3473723"/>
              <a:ext cx="2167564" cy="3215055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1652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671" y="114373"/>
            <a:ext cx="75570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</a:t>
            </a:r>
            <a:r>
              <a:rPr lang="pl-PL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it-IT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</a:t>
            </a:r>
            <a:r>
              <a:rPr lang="pl-PL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it-IT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pl-PL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it-IT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</a:t>
            </a:r>
            <a:r>
              <a:rPr lang="pl-PL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it-IT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ISO 10993-5:2009 		“</a:t>
            </a: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Testy cytotoksyczności in vitro ”                                         Test nr. 4779-20en</a:t>
            </a:r>
          </a:p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ISO 10993-12: 2012 		“</a:t>
            </a: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Przygotowanie próbki i materiały odniesienia ”              Test nr. 4779-20en</a:t>
            </a:r>
          </a:p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UNI EN ISO 10993 10:2013 	</a:t>
            </a: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“</a:t>
            </a: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podrażnienia i uczulenia skóry ”                                 Test nr.     20/3988</a:t>
            </a:r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302005" y="1211949"/>
            <a:ext cx="11761365" cy="5423786"/>
            <a:chOff x="302005" y="1211949"/>
            <a:chExt cx="11761365" cy="542378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/>
            <a:srcRect l="28624" t="15657" r="39518" b="2996"/>
            <a:stretch/>
          </p:blipFill>
          <p:spPr>
            <a:xfrm>
              <a:off x="302005" y="1213694"/>
              <a:ext cx="3775045" cy="5422041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/>
            <a:srcRect l="9220" t="21774" r="60986" b="3853"/>
            <a:stretch/>
          </p:blipFill>
          <p:spPr>
            <a:xfrm>
              <a:off x="4244828" y="1215439"/>
              <a:ext cx="3858937" cy="5418552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4"/>
            <a:srcRect l="9358" t="21774" r="60917" b="3731"/>
            <a:stretch/>
          </p:blipFill>
          <p:spPr>
            <a:xfrm>
              <a:off x="8217193" y="1211949"/>
              <a:ext cx="3846177" cy="5422041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963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198152" y="198785"/>
            <a:ext cx="11808044" cy="6503930"/>
            <a:chOff x="198152" y="198785"/>
            <a:chExt cx="11808044" cy="650393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/>
            <a:srcRect l="9294" t="21738" r="61114" b="3479"/>
            <a:stretch/>
          </p:blipFill>
          <p:spPr>
            <a:xfrm>
              <a:off x="198152" y="198785"/>
              <a:ext cx="2467364" cy="3549272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/>
            <a:srcRect l="9457" t="22029" r="61032" b="3769"/>
            <a:stretch/>
          </p:blipFill>
          <p:spPr>
            <a:xfrm>
              <a:off x="2897398" y="198785"/>
              <a:ext cx="4598482" cy="6503930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4"/>
            <a:srcRect l="23532" t="11988" r="36903" b="12661"/>
            <a:stretch/>
          </p:blipFill>
          <p:spPr>
            <a:xfrm>
              <a:off x="198152" y="3942141"/>
              <a:ext cx="2467365" cy="2734810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5"/>
            <a:srcRect l="29725" t="17249" r="42408" b="7767"/>
            <a:stretch/>
          </p:blipFill>
          <p:spPr>
            <a:xfrm>
              <a:off x="7726168" y="198785"/>
              <a:ext cx="4280028" cy="6478166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259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/>
          <p:cNvSpPr txBox="1">
            <a:spLocks/>
          </p:cNvSpPr>
          <p:nvPr/>
        </p:nvSpPr>
        <p:spPr>
          <a:xfrm>
            <a:off x="5449948" y="3627462"/>
            <a:ext cx="6404918" cy="31356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it-IT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MASCHERINa  </a:t>
            </a:r>
          </a:p>
          <a:p>
            <a:pPr algn="just"/>
            <a:r>
              <a:rPr lang="pl-PL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zależności od wybranego pakietu OFERUJEMY MASECZKI PAKOWANE PO 1, 2 LUB 3 SZTUKI:</a:t>
            </a:r>
          </a:p>
          <a:p>
            <a:pPr algn="just"/>
            <a:r>
              <a:rPr lang="it-I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   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SZT.</a:t>
            </a:r>
            <a:r>
              <a:rPr lang="it-I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pl-PL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zamknięta 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torba</a:t>
            </a:r>
            <a:endParaRPr lang="it-IT"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lub </a:t>
            </a:r>
            <a:r>
              <a:rPr lang="it-I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SZT.</a:t>
            </a:r>
            <a:r>
              <a:rPr lang="it-I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pl-PL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maseczka/MASECZKI</a:t>
            </a:r>
            <a:r>
              <a:rPr lang="it-I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MASECZKA ZAWIERA KOMPLET: 1 elastyczna</a:t>
            </a:r>
          </a:p>
          <a:p>
            <a:pPr algn="just"/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</a:t>
            </a:r>
            <a:r>
              <a:rPr lang="pl-PL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3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tasiemkA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którą można przeciągnąć wokół głowy </a:t>
            </a:r>
          </a:p>
          <a:p>
            <a:pPr algn="just"/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</a:t>
            </a:r>
            <a:r>
              <a:rPr lang="pl-PL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3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dł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=60cm) lub przeciąć na pół i założyć za uszy, ORAZ</a:t>
            </a:r>
          </a:p>
          <a:p>
            <a:pPr algn="just"/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</a:t>
            </a:r>
            <a:r>
              <a:rPr lang="it-I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pl-PL" sz="13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StoperY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zmiany napięcia tasiemki)</a:t>
            </a:r>
            <a:endParaRPr lang="it-IT"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 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SZT.</a:t>
            </a:r>
            <a:r>
              <a:rPr lang="it-I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pl-PL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instrukcje i </a:t>
            </a:r>
            <a:r>
              <a:rPr lang="pl-PL" sz="13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certyfkaty</a:t>
            </a:r>
            <a:endParaRPr lang="it-IT"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237068" y="180624"/>
            <a:ext cx="11617798" cy="6552348"/>
            <a:chOff x="237068" y="180624"/>
            <a:chExt cx="11617798" cy="6552348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2"/>
            <a:srcRect l="38334" t="28642" r="12685" b="13251"/>
            <a:stretch/>
          </p:blipFill>
          <p:spPr>
            <a:xfrm>
              <a:off x="237068" y="180624"/>
              <a:ext cx="4786488" cy="3194008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3"/>
            <a:srcRect l="38334" t="28478" r="23301" b="21953"/>
            <a:stretch/>
          </p:blipFill>
          <p:spPr>
            <a:xfrm>
              <a:off x="5492485" y="196390"/>
              <a:ext cx="2986414" cy="2302932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4"/>
            <a:srcRect l="13426" t="7902" r="13611" b="5679"/>
            <a:stretch/>
          </p:blipFill>
          <p:spPr>
            <a:xfrm>
              <a:off x="237068" y="3544005"/>
              <a:ext cx="4786488" cy="3188967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5"/>
            <a:srcRect l="25043" t="11504" r="24060" b="15426"/>
            <a:stretch/>
          </p:blipFill>
          <p:spPr>
            <a:xfrm>
              <a:off x="8695187" y="1309513"/>
              <a:ext cx="3159679" cy="2437694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7758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963</TotalTime>
  <Words>678</Words>
  <Application>Microsoft Office PowerPoint</Application>
  <PresentationFormat>Widescreen</PresentationFormat>
  <Paragraphs>39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Times New Roman</vt:lpstr>
      <vt:lpstr>Wingdings 3</vt:lpstr>
      <vt:lpstr>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MASCHERINA</dc:title>
  <dc:creator>CARMELO LAUDANI</dc:creator>
  <cp:lastModifiedBy>CARMELO LAUDANI</cp:lastModifiedBy>
  <cp:revision>92</cp:revision>
  <cp:lastPrinted>2020-11-18T06:50:25Z</cp:lastPrinted>
  <dcterms:created xsi:type="dcterms:W3CDTF">2020-08-07T14:02:45Z</dcterms:created>
  <dcterms:modified xsi:type="dcterms:W3CDTF">2020-11-18T07:14:37Z</dcterms:modified>
</cp:coreProperties>
</file>