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56" r:id="rId2"/>
    <p:sldId id="257" r:id="rId3"/>
    <p:sldId id="1149" r:id="rId4"/>
    <p:sldId id="259" r:id="rId5"/>
    <p:sldId id="261" r:id="rId6"/>
    <p:sldId id="262" r:id="rId7"/>
    <p:sldId id="260" r:id="rId8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FF00"/>
    <a:srgbClr val="0000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8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74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60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35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38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340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006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299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197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933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77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13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2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58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98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10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51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5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53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1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B0FEFEC-19AA-4E14-927F-EC9F799567CC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C75D2-F608-4A1F-AB0E-066F49812E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943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1058" y="167328"/>
            <a:ext cx="7442720" cy="999821"/>
          </a:xfrm>
        </p:spPr>
        <p:txBody>
          <a:bodyPr/>
          <a:lstStyle/>
          <a:p>
            <a:pPr algn="ctr"/>
            <a:r>
              <a:rPr lang="it-IT" b="1" i="1" dirty="0" smtClean="0">
                <a:solidFill>
                  <a:srgbClr val="FF6600"/>
                </a:solidFill>
              </a:rPr>
              <a:t>LA MASCHERINA</a:t>
            </a:r>
            <a:endParaRPr lang="it-IT" b="1" i="1" dirty="0">
              <a:solidFill>
                <a:srgbClr val="FF66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91153" y="2287121"/>
            <a:ext cx="762646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INTRODUZIONE </a:t>
            </a:r>
          </a:p>
          <a:p>
            <a:pPr algn="just">
              <a:lnSpc>
                <a:spcPct val="150000"/>
              </a:lnSpc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funzione tradizionale di una mascherina è quella di conferire protezione a chi la indossa. “La Mascherina” crea una barriera fisica davanti a naso e bocca, spostando posteriormente il punto di prelievo dall’ambiente, dell’aria respirata. Pur non essendo un dispositivo medico, è stata sottoposta </a:t>
            </a:r>
            <a:r>
              <a:rPr lang="it-IT" sz="12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esito favorevole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alle prove di biocompatibilità previste per questo tipo di prodotti dalle norme armonizzate EN ISO 10993-10 e EN ISO 10993-5, volte in particolare alla verifica del potenziale di indurre irritazione e sensibilizzazione a garantire che non inducano danno in chi le indossa. Ulteriori caratteristiche della “Mascherina” sono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1155" y="1027137"/>
            <a:ext cx="3978912" cy="115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 14683 Tipo </a:t>
            </a:r>
            <a:r>
              <a:rPr lang="it-IT" sz="16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Trasparente –  Riciclabile - </a:t>
            </a:r>
            <a:r>
              <a:rPr lang="it-IT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Riutilizzabile </a:t>
            </a:r>
            <a:endParaRPr lang="it-IT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Anti  </a:t>
            </a:r>
            <a:r>
              <a:rPr lang="it-IT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appannaggio </a:t>
            </a:r>
            <a:r>
              <a:rPr lang="it-IT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occhiali  -   Lavabile</a:t>
            </a:r>
            <a:endParaRPr lang="it-IT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81105" y="4251811"/>
            <a:ext cx="11860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Realizzata in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alimenti PET,  riconosciuto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 materiale sicuro, non tossico, resistente, flessibile e riciclabile al 100%</a:t>
            </a:r>
          </a:p>
          <a:p>
            <a:pPr marL="228600" lvl="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Possiede superfici trasparenti,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l’identificazione facciale di chi la indossa, evitando di doversela togliere. Problema questo molto sentito presso i controlli di Sicurezza (Aeroporti, Posti di blocco, ecc.) </a:t>
            </a:r>
          </a:p>
          <a:p>
            <a:pPr marL="228600" lvl="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trasparenza del prodotto è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elemento importante per i portatori di handicap ( sordo mutismo) che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possono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così tranquillamente condurre una conversazione labiale senza la necessità di far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togliere la mascherina a chi gli sta di fronte. </a:t>
            </a:r>
            <a:endParaRPr lang="it-I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altro aspetto positivo conferito della mascherina trasparente è il fatto di poter immediatamente individuare un individuo che ha il raffreddore o altri tipi di disturbi che comportano  notevoli emissioni di fluidi dalla bocca o dal naso, rispetto alla condizione di salute normale. La mascherina notevolmente macchiata  al suo interno mette in  evidenza un potenziale individuo che non ha condizioni di salute normali.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6293617" y="260677"/>
            <a:ext cx="5705551" cy="4179864"/>
            <a:chOff x="6293617" y="260677"/>
            <a:chExt cx="5705551" cy="4179864"/>
          </a:xfrm>
        </p:grpSpPr>
        <p:pic>
          <p:nvPicPr>
            <p:cNvPr id="15" name="image9.png"/>
            <p:cNvPicPr/>
            <p:nvPr/>
          </p:nvPicPr>
          <p:blipFill>
            <a:blip r:embed="rId2"/>
            <a:srcRect l="57662" t="25185" r="10210" b="34548"/>
            <a:stretch>
              <a:fillRect/>
            </a:stretch>
          </p:blipFill>
          <p:spPr>
            <a:xfrm>
              <a:off x="6293617" y="1399270"/>
              <a:ext cx="1193678" cy="78158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image5.png"/>
            <p:cNvPicPr/>
            <p:nvPr/>
          </p:nvPicPr>
          <p:blipFill>
            <a:blip r:embed="rId3"/>
            <a:srcRect l="69384" t="25610" r="18268" b="49042"/>
            <a:stretch>
              <a:fillRect/>
            </a:stretch>
          </p:blipFill>
          <p:spPr>
            <a:xfrm>
              <a:off x="10434528" y="3590276"/>
              <a:ext cx="717550" cy="828675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grpSp>
          <p:nvGrpSpPr>
            <p:cNvPr id="17" name="Grupa 1"/>
            <p:cNvGrpSpPr/>
            <p:nvPr/>
          </p:nvGrpSpPr>
          <p:grpSpPr>
            <a:xfrm>
              <a:off x="11246693" y="3602341"/>
              <a:ext cx="752475" cy="838200"/>
              <a:chOff x="0" y="0"/>
              <a:chExt cx="752475" cy="838200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/>
              </a:blip>
              <a:srcRect l="62802" t="23519" r="26197" b="61875"/>
              <a:stretch/>
            </p:blipFill>
            <p:spPr bwMode="auto">
              <a:xfrm>
                <a:off x="0" y="409575"/>
                <a:ext cx="752475" cy="428625"/>
              </a:xfrm>
              <a:prstGeom prst="rect">
                <a:avLst/>
              </a:prstGeom>
              <a:ln w="12700">
                <a:solidFill>
                  <a:sysClr val="windowText" lastClr="000000"/>
                </a:solidFill>
              </a:ln>
              <a:extLst/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/>
              </a:blip>
              <a:srcRect l="81879" t="42086" r="7538" b="43802"/>
              <a:stretch/>
            </p:blipFill>
            <p:spPr bwMode="auto">
              <a:xfrm>
                <a:off x="0" y="0"/>
                <a:ext cx="752475" cy="409575"/>
              </a:xfrm>
              <a:prstGeom prst="rect">
                <a:avLst/>
              </a:prstGeom>
              <a:ln w="12700">
                <a:solidFill>
                  <a:sysClr val="windowText" lastClr="000000"/>
                </a:solidFill>
              </a:ln>
              <a:extLst/>
            </p:spPr>
          </p:pic>
        </p:grpSp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6"/>
            <a:srcRect l="29167" t="23374" r="27777" b="14074"/>
            <a:stretch/>
          </p:blipFill>
          <p:spPr>
            <a:xfrm>
              <a:off x="7865346" y="260677"/>
              <a:ext cx="4133822" cy="3127912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789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4" t="3483" r="20539" b="-372"/>
          <a:stretch/>
        </p:blipFill>
        <p:spPr>
          <a:xfrm>
            <a:off x="6880370" y="172718"/>
            <a:ext cx="2113999" cy="2197947"/>
          </a:xfrm>
          <a:prstGeom prst="rect">
            <a:avLst/>
          </a:prstGeom>
          <a:noFill/>
          <a:ln w="15875">
            <a:solidFill>
              <a:srgbClr val="FF66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t="428" r="20948" b="426"/>
          <a:stretch/>
        </p:blipFill>
        <p:spPr>
          <a:xfrm>
            <a:off x="9177990" y="173986"/>
            <a:ext cx="2936085" cy="2196679"/>
          </a:xfrm>
          <a:prstGeom prst="rect">
            <a:avLst/>
          </a:prstGeom>
          <a:ln w="15875">
            <a:solidFill>
              <a:srgbClr val="FF6600"/>
            </a:solidFill>
          </a:ln>
        </p:spPr>
      </p:pic>
      <p:sp>
        <p:nvSpPr>
          <p:cNvPr id="15" name="CasellaDiTesto 14"/>
          <p:cNvSpPr txBox="1"/>
          <p:nvPr/>
        </p:nvSpPr>
        <p:spPr>
          <a:xfrm>
            <a:off x="258354" y="87907"/>
            <a:ext cx="6438363" cy="680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lnSpc>
                <a:spcPct val="150000"/>
              </a:lnSpc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Questo prodotto, in concomitanza con il materiale PET con il quale è realizzato, non favorisce le eventuali intolleranze con la pelle. A tal proposito La Mascherina è stata sottoposta </a:t>
            </a:r>
            <a:r>
              <a:rPr lang="it-IT" sz="12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esito favorevole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alle prove di biocompatibilità previste per questo tipo di prodotti dalle norme armonizzate EN ISO 10993-10 e EN ISO 10993-5, volte in particolare alla verifica del potenziale di indurre irritazione e sensibilizzazione a garantire che non inducano danno in chi le indossa.  I test svolti sono i seguenti :</a:t>
            </a:r>
          </a:p>
          <a:p>
            <a:pPr marL="179388" indent="-179388" algn="just">
              <a:lnSpc>
                <a:spcPct val="150000"/>
              </a:lnSpc>
              <a:buFont typeface="+mj-lt"/>
              <a:buAutoNum type="arabicPeriod"/>
            </a:pPr>
            <a:endParaRPr lang="it-IT" sz="3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82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10993-5:2009      “Tests for in vitro cytotoxicity”                                          Test nr. 4779-20en</a:t>
            </a:r>
          </a:p>
          <a:p>
            <a:pPr marL="447675" indent="-2682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10993-12: 2012   "Sample preparation and reference materials”              Test nr. 4779-20en</a:t>
            </a:r>
          </a:p>
          <a:p>
            <a:pPr marL="447675" indent="-2682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EN ISO 10993 10:2013   “Test irritation and skin sensitization”                 Test nr.     20/3988</a:t>
            </a:r>
          </a:p>
          <a:p>
            <a:pPr marL="179388" indent="-179388" algn="just">
              <a:lnSpc>
                <a:spcPct val="150000"/>
              </a:lnSpc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Comunque per chi soffrisse </a:t>
            </a:r>
            <a:r>
              <a:rPr lang="it-IT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problemi dermatologici, irritazioni cutanee o altre allergie cutanee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consultare un medico  per accertare eventuali incompatibilità.</a:t>
            </a:r>
          </a:p>
          <a:p>
            <a:pPr marL="179388" indent="-179388" algn="just">
              <a:lnSpc>
                <a:spcPct val="150000"/>
              </a:lnSpc>
            </a:pPr>
            <a:endParaRPr lang="it-IT" sz="9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indent="-179388" algn="just">
              <a:lnSpc>
                <a:spcPct val="150000"/>
              </a:lnSpc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La sua conformazione, sfavorisce la fuoriuscita ma anche la respirazione di particelle, fluidi ,ecc. dalla parte frontale e dai fianchi in quanto completamente chiusi. I due condotti d’aria non filtrata, che si trovano nella parte posteriore inferiore della mascherina, riducono notevolmente la possibilità di ricevere frontalmente e in maniera diretta  le sostanze o i fluidi indesiderati. Per effetto dell’aria più fredda respirata mediante i due condotti posteriori bassi, l’aria emessa e riscaldata dal nostro corpo, si sposta verso l’alto della mascherina e fuoriesce dai condotti posteriori superiori favorendo  una respirazione più fluida e pulita grazie al deflusso forzato verso l’alto del  anidride carbonica (CO</a:t>
            </a:r>
            <a:r>
              <a:rPr lang="it-IT" sz="1200" baseline="-25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da noi stessi prodotta </a:t>
            </a:r>
          </a:p>
          <a:p>
            <a:pPr marL="179388" indent="-179388" algn="just">
              <a:lnSpc>
                <a:spcPct val="150000"/>
              </a:lnSpc>
            </a:pPr>
            <a:endParaRPr lang="it-IT" sz="9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indent="-179388" algn="just">
              <a:lnSpc>
                <a:spcPct val="150000"/>
              </a:lnSpc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La pulizia è possibile con semplice acqua calda max. 60 gradi o con aggiunta di detergenti idonei per la pelle. Scegliere comunque prodotti che non graffino il materiale.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6880370" y="2547213"/>
            <a:ext cx="5233705" cy="4113167"/>
            <a:chOff x="6880370" y="2547213"/>
            <a:chExt cx="5233705" cy="4113167"/>
          </a:xfrm>
        </p:grpSpPr>
        <p:grpSp>
          <p:nvGrpSpPr>
            <p:cNvPr id="14" name="Gruppo 13"/>
            <p:cNvGrpSpPr/>
            <p:nvPr/>
          </p:nvGrpSpPr>
          <p:grpSpPr>
            <a:xfrm>
              <a:off x="6880370" y="2547213"/>
              <a:ext cx="5233705" cy="4113167"/>
              <a:chOff x="3241113" y="2935944"/>
              <a:chExt cx="5153382" cy="3741490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05" t="1494" r="18979" b="-20"/>
              <a:stretch/>
            </p:blipFill>
            <p:spPr>
              <a:xfrm>
                <a:off x="3241113" y="2935944"/>
                <a:ext cx="5153382" cy="3741490"/>
              </a:xfrm>
              <a:prstGeom prst="rect">
                <a:avLst/>
              </a:prstGeom>
              <a:ln w="15875">
                <a:solidFill>
                  <a:srgbClr val="FF6600"/>
                </a:solidFill>
              </a:ln>
            </p:spPr>
          </p:pic>
          <p:sp>
            <p:nvSpPr>
              <p:cNvPr id="12" name="Freccia a destra con strisce 11"/>
              <p:cNvSpPr/>
              <p:nvPr/>
            </p:nvSpPr>
            <p:spPr>
              <a:xfrm rot="13357246">
                <a:off x="4401872" y="4281076"/>
                <a:ext cx="800784" cy="352987"/>
              </a:xfrm>
              <a:prstGeom prst="stripedRightArrow">
                <a:avLst/>
              </a:prstGeom>
              <a:gradFill>
                <a:gsLst>
                  <a:gs pos="0">
                    <a:srgbClr val="FF66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5875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Freccia circolare a destra 19"/>
              <p:cNvSpPr/>
              <p:nvPr/>
            </p:nvSpPr>
            <p:spPr>
              <a:xfrm flipH="1">
                <a:off x="6728840" y="4920203"/>
                <a:ext cx="601907" cy="536896"/>
              </a:xfrm>
              <a:prstGeom prst="curvedRightArrow">
                <a:avLst>
                  <a:gd name="adj1" fmla="val 28520"/>
                  <a:gd name="adj2" fmla="val 50000"/>
                  <a:gd name="adj3" fmla="val 28476"/>
                </a:avLst>
              </a:prstGeom>
              <a:solidFill>
                <a:srgbClr val="00B0F0"/>
              </a:solidFill>
              <a:ln w="15875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ccia circolare a destra 24"/>
              <p:cNvSpPr/>
              <p:nvPr/>
            </p:nvSpPr>
            <p:spPr>
              <a:xfrm>
                <a:off x="4533201" y="4924222"/>
                <a:ext cx="616308" cy="536896"/>
              </a:xfrm>
              <a:prstGeom prst="curvedRightArrow">
                <a:avLst>
                  <a:gd name="adj1" fmla="val 28520"/>
                  <a:gd name="adj2" fmla="val 50000"/>
                  <a:gd name="adj3" fmla="val 28476"/>
                </a:avLst>
              </a:prstGeom>
              <a:solidFill>
                <a:srgbClr val="00B0F0"/>
              </a:solidFill>
              <a:ln w="15875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 smtClean="0">
                    <a:solidFill>
                      <a:schemeClr val="tx1"/>
                    </a:solidFill>
                  </a:rPr>
                  <a:t>1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Freccia a destra con strisce 25"/>
            <p:cNvSpPr/>
            <p:nvPr/>
          </p:nvSpPr>
          <p:spPr>
            <a:xfrm rot="19376991">
              <a:off x="10356862" y="4131827"/>
              <a:ext cx="806753" cy="364569"/>
            </a:xfrm>
            <a:prstGeom prst="stripedRightArrow">
              <a:avLst/>
            </a:prstGeom>
            <a:gradFill>
              <a:gsLst>
                <a:gs pos="0">
                  <a:srgbClr val="FF66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360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8354" y="117724"/>
            <a:ext cx="643836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lnSpc>
                <a:spcPct val="150000"/>
              </a:lnSpc>
            </a:pP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Il serbatoio frontale di respirazione non essendo schiacciato verso il viso, rispetto alle tradizionali mascherine in materiale textile,  favorisce l’interscambio fra l’aria pulita in ingresso dal basso e quella inquinata che fuoriesce dalle nostre narici , proseguendo  verso i condotti superiori.  Tale serbatoio                     rispetto alle tradizionali mascherine , restituisce una  sensazione di maggiore disponibilità d’aria pulita e non calda sul proprio  viso. </a:t>
            </a:r>
          </a:p>
          <a:p>
            <a:pPr marL="179388" indent="-179388" algn="just">
              <a:lnSpc>
                <a:spcPct val="150000"/>
              </a:lnSpc>
            </a:pPr>
            <a:endParaRPr lang="it-IT" sz="7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indent="-179388" algn="just">
              <a:lnSpc>
                <a:spcPct val="150000"/>
              </a:lnSpc>
            </a:pP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Proprio per il processo di decompressione al punto precedente spiegata,  l’aria carica di anidride carbonica spinta dal basso e dal serbatoio da aria nuova, si incanalata nei condotti superiori laterali eliminando quasi totalmente la fuoriuscita di vapore dalla parte superiore; questo limita l’appannamento degli occhiali che è praticamente inesistente anche se sotto la spinta di uno o più generose e profonde espirazioni. </a:t>
            </a:r>
          </a:p>
          <a:p>
            <a:pPr marL="179388" indent="-179388" algn="just">
              <a:lnSpc>
                <a:spcPct val="150000"/>
              </a:lnSpc>
            </a:pPr>
            <a:endParaRPr lang="it-IT" sz="7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lvl="0" indent="-179388" algn="just">
              <a:lnSpc>
                <a:spcPct val="150000"/>
              </a:lnSpc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 La sua realizzazione con materiale  PET ,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è in sostanza lo stesso utilizzato per la realizzazione delle bottiglie di plastica per le bevande di uso più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comune o per contenitori per alimenti,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un materiale malleabile e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deformabile.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Quindi La Mascherina entro certi limiti può essere deformata senza essere danneggiata irreversibilmente.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E’ possibile piegarla in due lungo l’asse nasale per poi riporla in borsa, in tasca , ecc.</a:t>
            </a:r>
          </a:p>
          <a:p>
            <a:pPr marL="228600" lvl="0" indent="-228600" algn="just">
              <a:lnSpc>
                <a:spcPct val="150000"/>
              </a:lnSpc>
              <a:buFont typeface="+mj-lt"/>
              <a:buAutoNum type="arabicPeriod"/>
            </a:pPr>
            <a:endParaRPr lang="it-IT" sz="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lvl="0" indent="-179388" algn="just">
              <a:lnSpc>
                <a:spcPct val="150000"/>
              </a:lnSpc>
            </a:pP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Mascherina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concede tre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livelli di confort per il suo utilizzo. A seconda delle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necessità e di tipo di confort che si preferisce,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può ‘ utilizzare con una fascia elastica singola da parte a parte che quindi passa tutto attorno al parte posteriore della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testa; 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oppure con due fasce elastiche che passano dietro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ciascun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orecchio, molto utile per non scompigliare la pettinatura . Per entrambe gli utilizzi si può ancora scegliere su quale dei  tre livelli di confort posizionare le fasce.  A portare  più o meno  la fascia/e in tensione ci sono in dotazione due 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tira elastici regolatori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con un semplice click alleggeriscono  o meno  la presa della mascherina sul viso.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14660180" y="997743"/>
            <a:ext cx="536713" cy="218661"/>
          </a:xfrm>
          <a:prstGeom prst="roundRect">
            <a:avLst/>
          </a:prstGeom>
          <a:noFill/>
          <a:ln w="22225">
            <a:solidFill>
              <a:srgbClr val="FF6600"/>
            </a:solidFill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5" name="Gruppo 34"/>
          <p:cNvGrpSpPr/>
          <p:nvPr/>
        </p:nvGrpSpPr>
        <p:grpSpPr>
          <a:xfrm>
            <a:off x="1228470" y="285006"/>
            <a:ext cx="10860066" cy="6498150"/>
            <a:chOff x="1228470" y="285006"/>
            <a:chExt cx="10860066" cy="6498150"/>
          </a:xfrm>
        </p:grpSpPr>
        <p:grpSp>
          <p:nvGrpSpPr>
            <p:cNvPr id="34" name="Gruppo 33"/>
            <p:cNvGrpSpPr/>
            <p:nvPr/>
          </p:nvGrpSpPr>
          <p:grpSpPr>
            <a:xfrm>
              <a:off x="1228470" y="285006"/>
              <a:ext cx="10860066" cy="3133725"/>
              <a:chOff x="1228470" y="285006"/>
              <a:chExt cx="10860066" cy="3133725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2"/>
              <a:srcRect l="6573" t="28765" r="54758" b="22282"/>
              <a:stretch/>
            </p:blipFill>
            <p:spPr>
              <a:xfrm>
                <a:off x="6834013" y="285006"/>
                <a:ext cx="5254523" cy="3133725"/>
              </a:xfrm>
              <a:prstGeom prst="rect">
                <a:avLst/>
              </a:prstGeom>
              <a:ln w="12700">
                <a:solidFill>
                  <a:srgbClr val="FF6600"/>
                </a:solidFill>
              </a:ln>
            </p:spPr>
          </p:pic>
          <p:sp useBgFill="1">
            <p:nvSpPr>
              <p:cNvPr id="4" name="Rettangolo arrotondato 3"/>
              <p:cNvSpPr/>
              <p:nvPr/>
            </p:nvSpPr>
            <p:spPr>
              <a:xfrm>
                <a:off x="7784983" y="1216404"/>
                <a:ext cx="3212984" cy="1501629"/>
              </a:xfrm>
              <a:prstGeom prst="roundRect">
                <a:avLst/>
              </a:prstGeom>
              <a:ln w="50800">
                <a:solidFill>
                  <a:srgbClr val="FF66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 useBgFill="1">
            <p:nvSpPr>
              <p:cNvPr id="7" name="Rettangolo arrotondato 6"/>
              <p:cNvSpPr/>
              <p:nvPr/>
            </p:nvSpPr>
            <p:spPr>
              <a:xfrm>
                <a:off x="1228470" y="997743"/>
                <a:ext cx="520816" cy="294344"/>
              </a:xfrm>
              <a:prstGeom prst="roundRect">
                <a:avLst/>
              </a:prstGeom>
              <a:ln w="19050">
                <a:solidFill>
                  <a:srgbClr val="FF66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2" name="Gruppo 31"/>
            <p:cNvGrpSpPr/>
            <p:nvPr/>
          </p:nvGrpSpPr>
          <p:grpSpPr>
            <a:xfrm>
              <a:off x="6834012" y="3649431"/>
              <a:ext cx="5254523" cy="3133725"/>
              <a:chOff x="2402541" y="672353"/>
              <a:chExt cx="4997454" cy="3424518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 rotWithShape="1">
              <a:blip r:embed="rId3"/>
              <a:srcRect l="16875" t="17572" r="13546" b="10416"/>
              <a:stretch/>
            </p:blipFill>
            <p:spPr>
              <a:xfrm>
                <a:off x="2402541" y="672353"/>
                <a:ext cx="4997454" cy="3424518"/>
              </a:xfrm>
              <a:prstGeom prst="rect">
                <a:avLst/>
              </a:prstGeom>
              <a:ln w="12700">
                <a:solidFill>
                  <a:srgbClr val="FF6600"/>
                </a:solidFill>
              </a:ln>
            </p:spPr>
          </p:pic>
          <p:sp>
            <p:nvSpPr>
              <p:cNvPr id="9" name="Ovale 8"/>
              <p:cNvSpPr/>
              <p:nvPr/>
            </p:nvSpPr>
            <p:spPr>
              <a:xfrm>
                <a:off x="3638076" y="2228731"/>
                <a:ext cx="102494" cy="98682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4"/>
              <p:cNvSpPr/>
              <p:nvPr/>
            </p:nvSpPr>
            <p:spPr>
              <a:xfrm rot="19441438">
                <a:off x="5944686" y="1442258"/>
                <a:ext cx="106405" cy="98491"/>
              </a:xfrm>
              <a:prstGeom prst="ellipse">
                <a:avLst/>
              </a:prstGeom>
              <a:solidFill>
                <a:schemeClr val="tx1">
                  <a:lumMod val="85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/>
              <p:cNvSpPr/>
              <p:nvPr/>
            </p:nvSpPr>
            <p:spPr>
              <a:xfrm>
                <a:off x="4437485" y="3531648"/>
                <a:ext cx="102494" cy="98682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Ovale 26"/>
              <p:cNvSpPr/>
              <p:nvPr/>
            </p:nvSpPr>
            <p:spPr>
              <a:xfrm rot="13866278">
                <a:off x="5888841" y="2979406"/>
                <a:ext cx="90841" cy="93619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Figura a mano libera 12"/>
              <p:cNvSpPr/>
              <p:nvPr/>
            </p:nvSpPr>
            <p:spPr>
              <a:xfrm>
                <a:off x="2800195" y="2072068"/>
                <a:ext cx="1696368" cy="1626832"/>
              </a:xfrm>
              <a:custGeom>
                <a:avLst/>
                <a:gdLst>
                  <a:gd name="connsiteX0" fmla="*/ 2146295 w 4127495"/>
                  <a:gd name="connsiteY0" fmla="*/ 420982 h 3362733"/>
                  <a:gd name="connsiteX1" fmla="*/ 200954 w 4127495"/>
                  <a:gd name="connsiteY1" fmla="*/ 223759 h 3362733"/>
                  <a:gd name="connsiteX2" fmla="*/ 505754 w 4127495"/>
                  <a:gd name="connsiteY2" fmla="*/ 3146253 h 3362733"/>
                  <a:gd name="connsiteX3" fmla="*/ 4127495 w 4127495"/>
                  <a:gd name="connsiteY3" fmla="*/ 3146253 h 3362733"/>
                  <a:gd name="connsiteX4" fmla="*/ 4127495 w 4127495"/>
                  <a:gd name="connsiteY4" fmla="*/ 3146253 h 336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7495" h="3362733">
                    <a:moveTo>
                      <a:pt x="2146295" y="420982"/>
                    </a:moveTo>
                    <a:cubicBezTo>
                      <a:pt x="1310336" y="95264"/>
                      <a:pt x="474377" y="-230453"/>
                      <a:pt x="200954" y="223759"/>
                    </a:cubicBezTo>
                    <a:cubicBezTo>
                      <a:pt x="-72469" y="677971"/>
                      <a:pt x="-148669" y="2659171"/>
                      <a:pt x="505754" y="3146253"/>
                    </a:cubicBezTo>
                    <a:cubicBezTo>
                      <a:pt x="1160177" y="3633335"/>
                      <a:pt x="4127495" y="3146253"/>
                      <a:pt x="4127495" y="3146253"/>
                    </a:cubicBezTo>
                    <a:lnTo>
                      <a:pt x="4127495" y="3146253"/>
                    </a:lnTo>
                  </a:path>
                </a:pathLst>
              </a:custGeom>
              <a:noFill/>
              <a:ln w="41275">
                <a:solidFill>
                  <a:srgbClr val="FF66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Figura a mano libera 28"/>
              <p:cNvSpPr/>
              <p:nvPr/>
            </p:nvSpPr>
            <p:spPr>
              <a:xfrm>
                <a:off x="5929803" y="1697015"/>
                <a:ext cx="1172312" cy="1333350"/>
              </a:xfrm>
              <a:custGeom>
                <a:avLst/>
                <a:gdLst>
                  <a:gd name="connsiteX0" fmla="*/ 0 w 2852396"/>
                  <a:gd name="connsiteY0" fmla="*/ 2756092 h 2756092"/>
                  <a:gd name="connsiteX1" fmla="*/ 2716306 w 2852396"/>
                  <a:gd name="connsiteY1" fmla="*/ 2200280 h 2756092"/>
                  <a:gd name="connsiteX2" fmla="*/ 2250141 w 2852396"/>
                  <a:gd name="connsiteY2" fmla="*/ 30822 h 2756092"/>
                  <a:gd name="connsiteX3" fmla="*/ 555812 w 2852396"/>
                  <a:gd name="connsiteY3" fmla="*/ 864539 h 2756092"/>
                  <a:gd name="connsiteX4" fmla="*/ 555812 w 2852396"/>
                  <a:gd name="connsiteY4" fmla="*/ 864539 h 275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2396" h="2756092">
                    <a:moveTo>
                      <a:pt x="0" y="2756092"/>
                    </a:moveTo>
                    <a:cubicBezTo>
                      <a:pt x="1170641" y="2705292"/>
                      <a:pt x="2341283" y="2654492"/>
                      <a:pt x="2716306" y="2200280"/>
                    </a:cubicBezTo>
                    <a:cubicBezTo>
                      <a:pt x="3091329" y="1746068"/>
                      <a:pt x="2610223" y="253445"/>
                      <a:pt x="2250141" y="30822"/>
                    </a:cubicBezTo>
                    <a:cubicBezTo>
                      <a:pt x="1890059" y="-191802"/>
                      <a:pt x="555812" y="864539"/>
                      <a:pt x="555812" y="864539"/>
                    </a:cubicBezTo>
                    <a:lnTo>
                      <a:pt x="555812" y="864539"/>
                    </a:lnTo>
                  </a:path>
                </a:pathLst>
              </a:custGeom>
              <a:noFill/>
              <a:ln w="41275">
                <a:solidFill>
                  <a:srgbClr val="0000FF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Figura a mano libera 29"/>
              <p:cNvSpPr/>
              <p:nvPr/>
            </p:nvSpPr>
            <p:spPr>
              <a:xfrm>
                <a:off x="2940708" y="2153669"/>
                <a:ext cx="877921" cy="1069285"/>
              </a:xfrm>
              <a:custGeom>
                <a:avLst/>
                <a:gdLst>
                  <a:gd name="connsiteX0" fmla="*/ 1804408 w 2136102"/>
                  <a:gd name="connsiteY0" fmla="*/ 243345 h 2210258"/>
                  <a:gd name="connsiteX1" fmla="*/ 316267 w 2136102"/>
                  <a:gd name="connsiteY1" fmla="*/ 162662 h 2210258"/>
                  <a:gd name="connsiteX2" fmla="*/ 154902 w 2136102"/>
                  <a:gd name="connsiteY2" fmla="*/ 2108003 h 2210258"/>
                  <a:gd name="connsiteX3" fmla="*/ 2136102 w 2136102"/>
                  <a:gd name="connsiteY3" fmla="*/ 1955603 h 2210258"/>
                  <a:gd name="connsiteX4" fmla="*/ 2136102 w 2136102"/>
                  <a:gd name="connsiteY4" fmla="*/ 1955603 h 221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6102" h="2210258">
                    <a:moveTo>
                      <a:pt x="1804408" y="243345"/>
                    </a:moveTo>
                    <a:cubicBezTo>
                      <a:pt x="1197796" y="47615"/>
                      <a:pt x="591185" y="-148114"/>
                      <a:pt x="316267" y="162662"/>
                    </a:cubicBezTo>
                    <a:cubicBezTo>
                      <a:pt x="41349" y="473438"/>
                      <a:pt x="-148404" y="1809180"/>
                      <a:pt x="154902" y="2108003"/>
                    </a:cubicBezTo>
                    <a:cubicBezTo>
                      <a:pt x="458208" y="2406827"/>
                      <a:pt x="2136102" y="1955603"/>
                      <a:pt x="2136102" y="1955603"/>
                    </a:cubicBezTo>
                    <a:lnTo>
                      <a:pt x="2136102" y="1955603"/>
                    </a:lnTo>
                  </a:path>
                </a:pathLst>
              </a:custGeom>
              <a:noFill/>
              <a:ln w="41275">
                <a:solidFill>
                  <a:srgbClr val="00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4"/>
            <a:srcRect l="44338" t="32288" r="40368" b="31765"/>
            <a:stretch/>
          </p:blipFill>
          <p:spPr>
            <a:xfrm>
              <a:off x="10954687" y="2774008"/>
              <a:ext cx="1133848" cy="1499078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331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465019" y="170158"/>
            <a:ext cx="11255121" cy="6518620"/>
            <a:chOff x="465019" y="170158"/>
            <a:chExt cx="11255121" cy="651862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l="33796" t="7407" r="33797" b="6338"/>
            <a:stretch/>
          </p:blipFill>
          <p:spPr>
            <a:xfrm>
              <a:off x="9565656" y="3511817"/>
              <a:ext cx="2154484" cy="3176961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l="13611" t="7243" r="33981" b="5844"/>
            <a:stretch/>
          </p:blipFill>
          <p:spPr>
            <a:xfrm>
              <a:off x="6314746" y="4200966"/>
              <a:ext cx="2666859" cy="2487812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/>
            <a:srcRect l="33889" t="7407" r="33796" b="6008"/>
            <a:stretch/>
          </p:blipFill>
          <p:spPr>
            <a:xfrm>
              <a:off x="465019" y="181280"/>
              <a:ext cx="2167565" cy="3154716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5"/>
            <a:srcRect l="33796" t="16050" r="36473" b="6008"/>
            <a:stretch/>
          </p:blipFill>
          <p:spPr>
            <a:xfrm>
              <a:off x="9565656" y="170158"/>
              <a:ext cx="2154484" cy="3176961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6"/>
            <a:srcRect l="13426" t="7572" r="36944" b="5844"/>
            <a:stretch/>
          </p:blipFill>
          <p:spPr>
            <a:xfrm>
              <a:off x="3197032" y="4200966"/>
              <a:ext cx="2640258" cy="2487812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7"/>
            <a:srcRect l="13426" t="7407" r="13611" b="5844"/>
            <a:stretch/>
          </p:blipFill>
          <p:spPr>
            <a:xfrm>
              <a:off x="3206048" y="170159"/>
              <a:ext cx="5754773" cy="3848686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8"/>
            <a:srcRect l="33611" t="7395" r="33611" b="6173"/>
            <a:stretch/>
          </p:blipFill>
          <p:spPr>
            <a:xfrm>
              <a:off x="465020" y="3473723"/>
              <a:ext cx="2167564" cy="3215055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490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671" y="114373"/>
            <a:ext cx="762646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CERTIFICATI  E TEST </a:t>
            </a: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ISO 10993-5:2009 		“ Tests for in vitro cytotoxicity”</a:t>
            </a:r>
            <a:r>
              <a:rPr lang="en-US" sz="1200" dirty="0"/>
              <a:t> </a:t>
            </a:r>
            <a:r>
              <a:rPr lang="en-US" sz="1200" dirty="0" smtClean="0"/>
              <a:t>		</a:t>
            </a:r>
            <a:r>
              <a:rPr lang="en-US" sz="1200" dirty="0" err="1" smtClean="0">
                <a:solidFill>
                  <a:schemeClr val="bg1"/>
                </a:solidFill>
              </a:rPr>
              <a:t>nr</a:t>
            </a:r>
            <a:r>
              <a:rPr lang="en-US" sz="1200" dirty="0">
                <a:solidFill>
                  <a:schemeClr val="bg1"/>
                </a:solidFill>
              </a:rPr>
              <a:t>. 4779-20en</a:t>
            </a:r>
            <a:endParaRPr lang="it-IT" sz="1200" dirty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ISO </a:t>
            </a:r>
            <a:r>
              <a:rPr lang="en-US" sz="1200" dirty="0">
                <a:solidFill>
                  <a:schemeClr val="bg1"/>
                </a:solidFill>
              </a:rPr>
              <a:t>10993-12: 2012 </a:t>
            </a:r>
            <a:r>
              <a:rPr lang="en-US" sz="1200" dirty="0" smtClean="0">
                <a:solidFill>
                  <a:schemeClr val="bg1"/>
                </a:solidFill>
              </a:rPr>
              <a:t>		“ Sample </a:t>
            </a:r>
            <a:r>
              <a:rPr lang="en-US" sz="1200" dirty="0">
                <a:solidFill>
                  <a:schemeClr val="bg1"/>
                </a:solidFill>
              </a:rPr>
              <a:t>preparation and reference materials”  </a:t>
            </a:r>
            <a:r>
              <a:rPr lang="en-US" sz="1200" dirty="0" smtClean="0">
                <a:solidFill>
                  <a:schemeClr val="bg1"/>
                </a:solidFill>
              </a:rPr>
              <a:t>	</a:t>
            </a:r>
            <a:r>
              <a:rPr lang="en-US" sz="1200" dirty="0" err="1" smtClean="0">
                <a:solidFill>
                  <a:schemeClr val="bg1"/>
                </a:solidFill>
              </a:rPr>
              <a:t>nr</a:t>
            </a:r>
            <a:r>
              <a:rPr lang="en-US" sz="1200" dirty="0">
                <a:solidFill>
                  <a:schemeClr val="bg1"/>
                </a:solidFill>
              </a:rPr>
              <a:t>. 4779-20en</a:t>
            </a:r>
            <a:endParaRPr lang="it-IT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UNI EN ISO 10993 10:2013 </a:t>
            </a:r>
            <a:r>
              <a:rPr lang="en-US" sz="1200" dirty="0" smtClean="0">
                <a:solidFill>
                  <a:schemeClr val="bg1"/>
                </a:solidFill>
              </a:rPr>
              <a:t>	“ Test </a:t>
            </a:r>
            <a:r>
              <a:rPr lang="en-US" sz="1200" dirty="0">
                <a:solidFill>
                  <a:schemeClr val="bg1"/>
                </a:solidFill>
              </a:rPr>
              <a:t>irritation and skin sensitization” </a:t>
            </a:r>
            <a:r>
              <a:rPr lang="en-US" sz="1200" dirty="0" smtClean="0">
                <a:solidFill>
                  <a:schemeClr val="bg1"/>
                </a:solidFill>
              </a:rPr>
              <a:t>		</a:t>
            </a:r>
            <a:r>
              <a:rPr lang="en-US" sz="1200" dirty="0" err="1" smtClean="0">
                <a:solidFill>
                  <a:schemeClr val="bg1"/>
                </a:solidFill>
              </a:rPr>
              <a:t>nr</a:t>
            </a:r>
            <a:r>
              <a:rPr lang="en-US" sz="1200" dirty="0" smtClean="0">
                <a:solidFill>
                  <a:schemeClr val="bg1"/>
                </a:solidFill>
              </a:rPr>
              <a:t>.     20/3988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302005" y="1211949"/>
            <a:ext cx="11761365" cy="5423786"/>
            <a:chOff x="302005" y="1211949"/>
            <a:chExt cx="11761365" cy="542378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l="28624" t="15657" r="39518" b="2996"/>
            <a:stretch/>
          </p:blipFill>
          <p:spPr>
            <a:xfrm>
              <a:off x="302005" y="1213694"/>
              <a:ext cx="3775045" cy="5422041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l="9220" t="21774" r="60986" b="3853"/>
            <a:stretch/>
          </p:blipFill>
          <p:spPr>
            <a:xfrm>
              <a:off x="4244828" y="1215439"/>
              <a:ext cx="3858937" cy="5418552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/>
            <a:srcRect l="9358" t="21774" r="60917" b="3731"/>
            <a:stretch/>
          </p:blipFill>
          <p:spPr>
            <a:xfrm>
              <a:off x="8217193" y="1211949"/>
              <a:ext cx="3846177" cy="5422041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963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98152" y="198785"/>
            <a:ext cx="11808044" cy="6503930"/>
            <a:chOff x="198152" y="198785"/>
            <a:chExt cx="11808044" cy="650393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l="9294" t="21738" r="61114" b="3479"/>
            <a:stretch/>
          </p:blipFill>
          <p:spPr>
            <a:xfrm>
              <a:off x="198152" y="198785"/>
              <a:ext cx="2467364" cy="3549272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l="9457" t="22029" r="61032" b="3769"/>
            <a:stretch/>
          </p:blipFill>
          <p:spPr>
            <a:xfrm>
              <a:off x="2897398" y="198785"/>
              <a:ext cx="4598482" cy="6503930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4"/>
            <a:srcRect l="23532" t="11988" r="36903" b="12661"/>
            <a:stretch/>
          </p:blipFill>
          <p:spPr>
            <a:xfrm>
              <a:off x="198152" y="3942141"/>
              <a:ext cx="2467365" cy="2734810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5"/>
            <a:srcRect l="29725" t="17249" r="42408" b="7767"/>
            <a:stretch/>
          </p:blipFill>
          <p:spPr>
            <a:xfrm>
              <a:off x="7726168" y="198785"/>
              <a:ext cx="4280028" cy="6478166"/>
            </a:xfrm>
            <a:prstGeom prst="rect">
              <a:avLst/>
            </a:prstGeom>
            <a:ln w="15875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25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ttotitolo 2"/>
          <p:cNvSpPr txBox="1">
            <a:spLocks/>
          </p:cNvSpPr>
          <p:nvPr/>
        </p:nvSpPr>
        <p:spPr>
          <a:xfrm>
            <a:off x="5445187" y="3522130"/>
            <a:ext cx="6039282" cy="31356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it-IT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600" b="1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MASCHERINa</a:t>
            </a:r>
            <a:r>
              <a:rPr lang="it-IT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it-IT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12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  </a:t>
            </a:r>
            <a:r>
              <a:rPr lang="it-IT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pacchetto scelto (Opzione </a:t>
            </a:r>
            <a:r>
              <a:rPr lang="it-IT" sz="12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1,2 o </a:t>
            </a:r>
            <a:r>
              <a:rPr lang="it-IT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mascherine) Viene correlata di</a:t>
            </a:r>
            <a:r>
              <a:rPr lang="it-IT" sz="12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it-IT" sz="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         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Sacchetto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sigillato </a:t>
            </a:r>
          </a:p>
          <a:p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Nr. 1 – 2 - 3 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Mascherine</a:t>
            </a:r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Nr. 1 – 2 – 3 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Fasce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elastiche per il passaggio dietro la testa L= 60 cm che si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può</a:t>
            </a:r>
          </a:p>
          <a:p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dimezzare per fare due semi fasce per il passaggio dietro gli orecchi </a:t>
            </a:r>
          </a:p>
          <a:p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Nr.  2 – 4 – 6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Tira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elastico per la regolazione della tensione della fascia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attorno</a:t>
            </a:r>
          </a:p>
          <a:p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testa o alle orecchie </a:t>
            </a:r>
          </a:p>
          <a:p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Nr. 1             </a:t>
            </a:r>
            <a:r>
              <a:rPr lang="it-I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Foglietto </a:t>
            </a:r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 informazioni, delle istruzioni e delle certificazioni  </a:t>
            </a:r>
          </a:p>
          <a:p>
            <a:r>
              <a:rPr lang="it-I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endParaRPr lang="it-I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237068" y="180624"/>
            <a:ext cx="11617798" cy="6552348"/>
            <a:chOff x="237068" y="180624"/>
            <a:chExt cx="11617798" cy="6552348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l="38334" t="28642" r="12685" b="13251"/>
            <a:stretch/>
          </p:blipFill>
          <p:spPr>
            <a:xfrm>
              <a:off x="237068" y="180624"/>
              <a:ext cx="4786488" cy="3194008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/>
            <a:srcRect l="38334" t="28478" r="23301" b="21953"/>
            <a:stretch/>
          </p:blipFill>
          <p:spPr>
            <a:xfrm>
              <a:off x="5492485" y="196390"/>
              <a:ext cx="2986414" cy="2302932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4"/>
            <a:srcRect l="13426" t="7902" r="13611" b="5679"/>
            <a:stretch/>
          </p:blipFill>
          <p:spPr>
            <a:xfrm>
              <a:off x="237068" y="3544005"/>
              <a:ext cx="4786488" cy="3188967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5"/>
            <a:srcRect l="25043" t="11504" r="24060" b="15426"/>
            <a:stretch/>
          </p:blipFill>
          <p:spPr>
            <a:xfrm>
              <a:off x="8695187" y="1309513"/>
              <a:ext cx="3159679" cy="2437694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775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873</TotalTime>
  <Words>782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Ione</vt:lpstr>
      <vt:lpstr>LA MASCHERINA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MASCHERINA</dc:title>
  <dc:creator>CARMELO LAUDANI</dc:creator>
  <cp:lastModifiedBy>CARMELO LAUDANI</cp:lastModifiedBy>
  <cp:revision>81</cp:revision>
  <cp:lastPrinted>2020-11-18T06:43:53Z</cp:lastPrinted>
  <dcterms:created xsi:type="dcterms:W3CDTF">2020-08-07T14:02:45Z</dcterms:created>
  <dcterms:modified xsi:type="dcterms:W3CDTF">2020-11-18T06:44:52Z</dcterms:modified>
</cp:coreProperties>
</file>